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8"/>
  </p:notesMasterIdLst>
  <p:sldIdLst>
    <p:sldId id="256" r:id="rId2"/>
    <p:sldId id="258" r:id="rId3"/>
    <p:sldId id="259" r:id="rId4"/>
    <p:sldId id="257" r:id="rId5"/>
    <p:sldId id="260" r:id="rId6"/>
    <p:sldId id="282"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9A76C3A-6974-4258-8DCB-2F3DFA7BFD79}" type="datetimeFigureOut">
              <a:rPr lang="ar-IQ" smtClean="0"/>
              <a:t>27/04/1441</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1434B21-8191-45F7-89C8-3D42CA6EF830}" type="slidenum">
              <a:rPr lang="ar-IQ" smtClean="0"/>
              <a:t>‹#›</a:t>
            </a:fld>
            <a:endParaRPr lang="ar-IQ"/>
          </a:p>
        </p:txBody>
      </p:sp>
    </p:spTree>
    <p:extLst>
      <p:ext uri="{BB962C8B-B14F-4D97-AF65-F5344CB8AC3E}">
        <p14:creationId xmlns:p14="http://schemas.microsoft.com/office/powerpoint/2010/main" val="81071771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E8485A4-8AA8-4BB1-8D08-B3FD74A9628B}" type="datetimeFigureOut">
              <a:rPr lang="ar-IQ" smtClean="0"/>
              <a:t>27/04/1441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3024543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E8485A4-8AA8-4BB1-8D08-B3FD74A9628B}" type="datetimeFigureOut">
              <a:rPr lang="ar-IQ" smtClean="0"/>
              <a:t>27/04/1441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3492203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E8485A4-8AA8-4BB1-8D08-B3FD74A9628B}" type="datetimeFigureOut">
              <a:rPr lang="ar-IQ" smtClean="0"/>
              <a:t>27/04/1441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3306066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E8485A4-8AA8-4BB1-8D08-B3FD74A9628B}" type="datetimeFigureOut">
              <a:rPr lang="ar-IQ" smtClean="0"/>
              <a:t>27/04/1441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1280977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E8485A4-8AA8-4BB1-8D08-B3FD74A9628B}" type="datetimeFigureOut">
              <a:rPr lang="ar-IQ" smtClean="0"/>
              <a:t>27/04/1441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2162174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3E8485A4-8AA8-4BB1-8D08-B3FD74A9628B}" type="datetimeFigureOut">
              <a:rPr lang="ar-IQ" smtClean="0"/>
              <a:t>27/04/1441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131395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3E8485A4-8AA8-4BB1-8D08-B3FD74A9628B}" type="datetimeFigureOut">
              <a:rPr lang="ar-IQ" smtClean="0"/>
              <a:t>27/04/1441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4067412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E8485A4-8AA8-4BB1-8D08-B3FD74A9628B}" type="datetimeFigureOut">
              <a:rPr lang="ar-IQ" smtClean="0"/>
              <a:t>27/04/1441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850252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E8485A4-8AA8-4BB1-8D08-B3FD74A9628B}" type="datetimeFigureOut">
              <a:rPr lang="ar-IQ" smtClean="0"/>
              <a:t>27/04/1441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1179626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E8485A4-8AA8-4BB1-8D08-B3FD74A9628B}" type="datetimeFigureOut">
              <a:rPr lang="ar-IQ" smtClean="0"/>
              <a:t>27/04/1441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2196826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E8485A4-8AA8-4BB1-8D08-B3FD74A9628B}" type="datetimeFigureOut">
              <a:rPr lang="ar-IQ" smtClean="0"/>
              <a:t>27/04/1441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2332499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E8485A4-8AA8-4BB1-8D08-B3FD74A9628B}" type="datetimeFigureOut">
              <a:rPr lang="ar-IQ" smtClean="0"/>
              <a:t>27/04/1441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4A1EFE4-7C8A-48C0-8C1E-5E1C8D1A104D}" type="slidenum">
              <a:rPr lang="ar-IQ" smtClean="0"/>
              <a:t>‹#›</a:t>
            </a:fld>
            <a:endParaRPr lang="ar-IQ"/>
          </a:p>
        </p:txBody>
      </p:sp>
    </p:spTree>
    <p:extLst>
      <p:ext uri="{BB962C8B-B14F-4D97-AF65-F5344CB8AC3E}">
        <p14:creationId xmlns:p14="http://schemas.microsoft.com/office/powerpoint/2010/main" val="718311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محاضرات مادة مبادئ التسويق للمرحله الثانية </a:t>
            </a:r>
            <a:endParaRPr lang="ar-IQ" dirty="0"/>
          </a:p>
        </p:txBody>
      </p:sp>
      <p:sp>
        <p:nvSpPr>
          <p:cNvPr id="3" name="عنوان فرعي 2"/>
          <p:cNvSpPr>
            <a:spLocks noGrp="1"/>
          </p:cNvSpPr>
          <p:nvPr>
            <p:ph type="subTitle" idx="1"/>
          </p:nvPr>
        </p:nvSpPr>
        <p:spPr/>
        <p:txBody>
          <a:bodyPr/>
          <a:lstStyle/>
          <a:p>
            <a:r>
              <a:rPr lang="ar-IQ" dirty="0" smtClean="0">
                <a:solidFill>
                  <a:schemeClr val="tx1">
                    <a:lumMod val="95000"/>
                    <a:lumOff val="5000"/>
                  </a:schemeClr>
                </a:solidFill>
              </a:rPr>
              <a:t>م.د كريم صيهود كرم الزهيري </a:t>
            </a:r>
            <a:endParaRPr lang="ar-IQ" dirty="0">
              <a:solidFill>
                <a:schemeClr val="tx1">
                  <a:lumMod val="95000"/>
                  <a:lumOff val="5000"/>
                </a:schemeClr>
              </a:solidFill>
            </a:endParaRPr>
          </a:p>
        </p:txBody>
      </p:sp>
    </p:spTree>
    <p:extLst>
      <p:ext uri="{BB962C8B-B14F-4D97-AF65-F5344CB8AC3E}">
        <p14:creationId xmlns:p14="http://schemas.microsoft.com/office/powerpoint/2010/main" val="147935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المحاضرة الاولى</a:t>
            </a:r>
            <a:endParaRPr lang="ar-IQ" dirty="0"/>
          </a:p>
        </p:txBody>
      </p:sp>
      <p:sp>
        <p:nvSpPr>
          <p:cNvPr id="3" name="عنصر نائب للمحتوى 2"/>
          <p:cNvSpPr>
            <a:spLocks noGrp="1"/>
          </p:cNvSpPr>
          <p:nvPr>
            <p:ph idx="1"/>
          </p:nvPr>
        </p:nvSpPr>
        <p:spPr/>
        <p:txBody>
          <a:bodyPr>
            <a:noAutofit/>
          </a:bodyPr>
          <a:lstStyle/>
          <a:p>
            <a:r>
              <a:rPr lang="ar-IQ" sz="1400" b="1" dirty="0"/>
              <a:t>المقدمة:</a:t>
            </a:r>
          </a:p>
          <a:p>
            <a:endParaRPr lang="ar-IQ" sz="1050" b="1" dirty="0"/>
          </a:p>
          <a:p>
            <a:r>
              <a:rPr lang="ar-IQ" sz="1800" b="1" dirty="0"/>
              <a:t>تطرقنا في نهاية المحاضرة السابقة الى مفهوم التسويق بشكل عام بعد ان تناولنا نشأة التسويق وتطوره وفي هذه المحاضرة سوف نتناول تعريف التسويف بشكل أوسع، لهذا سنحاول إعطاء بعض المحاوالت التي عملت على إعطاء مفهوم أو تعريف دقيق وأشمل للتسويق، كما سنتعرض إلى وظائف وأهمية التسويق، معرجين في اأخير على عناصر المزيج التسويقي.</a:t>
            </a:r>
          </a:p>
          <a:p>
            <a:endParaRPr lang="ar-IQ" sz="1800" b="1" dirty="0"/>
          </a:p>
          <a:p>
            <a:r>
              <a:rPr lang="ar-IQ" sz="1800" b="1" dirty="0"/>
              <a:t>أساسيات التسويق</a:t>
            </a:r>
          </a:p>
          <a:p>
            <a:endParaRPr lang="ar-IQ" sz="1800" b="1" dirty="0"/>
          </a:p>
          <a:p>
            <a:r>
              <a:rPr lang="ar-IQ" sz="1800" b="1" dirty="0"/>
              <a:t>يعتبر التسويق قضية العصر حيث أصبح متغلغل في كافة حياتنا اليومية وفي مجاالت اأنشطة االقتصادية، حيث أصبح التسويق أحد اأنشطة اأساسية والحيوية التي تقوم بها منظمات اأعمال وتولي له اهتماما بالغا نتيجة المنافسة العنيفة والشرسة التي تفرضها البيئة التنافسية.</a:t>
            </a:r>
          </a:p>
          <a:p>
            <a:endParaRPr lang="ar-IQ" sz="1800" b="1" dirty="0"/>
          </a:p>
          <a:p>
            <a:r>
              <a:rPr lang="ar-IQ" sz="1800" b="1" dirty="0"/>
              <a:t>أوال: تعريف التسويق</a:t>
            </a:r>
          </a:p>
          <a:p>
            <a:endParaRPr lang="ar-IQ" sz="1800" dirty="0"/>
          </a:p>
          <a:p>
            <a:r>
              <a:rPr lang="ar-IQ" sz="1800" b="1" dirty="0"/>
              <a:t>إن كلمة تسويق </a:t>
            </a:r>
            <a:r>
              <a:rPr lang="en-US" sz="1800" b="1" dirty="0"/>
              <a:t>marketing </a:t>
            </a:r>
            <a:r>
              <a:rPr lang="ar-IQ" sz="1800" b="1" dirty="0"/>
              <a:t>هي كلمة مشتقة من المصطلح الالتيني </a:t>
            </a:r>
            <a:r>
              <a:rPr lang="en-US" sz="1800" b="1" dirty="0"/>
              <a:t>mercatus </a:t>
            </a:r>
            <a:r>
              <a:rPr lang="ar-IQ" sz="1800" b="1" dirty="0"/>
              <a:t>والذي يعني السوق، وكذلك تشتق من الكلمة الالتينية </a:t>
            </a:r>
            <a:r>
              <a:rPr lang="en-US" sz="1800" b="1" dirty="0"/>
              <a:t>mercari </a:t>
            </a:r>
            <a:r>
              <a:rPr lang="ar-IQ" sz="1800" b="1" dirty="0"/>
              <a:t>والتي تعني المتاجرة</a:t>
            </a:r>
            <a:r>
              <a:rPr lang="ar-IQ" sz="1800" dirty="0"/>
              <a:t>.</a:t>
            </a:r>
          </a:p>
        </p:txBody>
      </p:sp>
    </p:spTree>
    <p:extLst>
      <p:ext uri="{BB962C8B-B14F-4D97-AF65-F5344CB8AC3E}">
        <p14:creationId xmlns:p14="http://schemas.microsoft.com/office/powerpoint/2010/main" val="2365477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0000" lnSpcReduction="20000"/>
          </a:bodyPr>
          <a:lstStyle/>
          <a:p>
            <a:r>
              <a:rPr lang="ar-IQ" dirty="0"/>
              <a:t>وقامت الجمعية اأمريكية للتسويق بإعطاء تعريف ثاني سنة 0691 الذي يعتبر من أحسن التعاريف المقدمة "التسويق هو العملية الخاصة بتخطيط، تنفيذ، وخلق، وتسعـير، وتـرويج، وتوزيع األفكار أو السلع أو الخدمات الالزمة التمام عمليات التبادل والتي تؤدي إلى إشباع حاجات األفراد وتحقيق أهداف المنظمات".</a:t>
            </a:r>
          </a:p>
          <a:p>
            <a:endParaRPr lang="ar-IQ" dirty="0"/>
          </a:p>
          <a:p>
            <a:r>
              <a:rPr lang="ar-IQ" dirty="0"/>
              <a:t>هذا التعريف وعلى خالف سابقيه، يتصف بالشمول والوضوح ويعتبر من أفضل التعاريف التي قدمت حتى اآلن في مجال التسويق، أنه تناول عناصر المزيج التسويقي من جهة، وعمليات التبادل من جهة أخرى والتي تؤدي إلى إشباع حاجات اأفراد وتحقيق أهداف المنظمة، وزيادة على هذا فقد أعطى هذا التعريف أهمية بالغة لدور المستهلك في تحديد حاجاته ورغباته.</a:t>
            </a:r>
          </a:p>
          <a:p>
            <a:endParaRPr lang="ar-IQ" dirty="0"/>
          </a:p>
          <a:p>
            <a:r>
              <a:rPr lang="ar-IQ" dirty="0"/>
              <a:t>ومن اكثر التعاريف قبوالً بين رجال التسويق أيضا ما أشار الية كوتلر </a:t>
            </a:r>
            <a:r>
              <a:rPr lang="en-US" dirty="0"/>
              <a:t>Kotler </a:t>
            </a:r>
            <a:r>
              <a:rPr lang="ar-IQ" dirty="0"/>
              <a:t>رائد المدرسة الحديثة في التسويق حيث عرف التسويق بأنه "الجهود التي يبذلها االفراد والجماعات في اطار اداري واجتماعي معين للحصول حاجاتهم ورغباتهم من خالل إيجاد وتبادل المنتجات والقيم من االخرين</a:t>
            </a:r>
          </a:p>
        </p:txBody>
      </p:sp>
    </p:spTree>
    <p:extLst>
      <p:ext uri="{BB962C8B-B14F-4D97-AF65-F5344CB8AC3E}">
        <p14:creationId xmlns:p14="http://schemas.microsoft.com/office/powerpoint/2010/main" val="965004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0000" lnSpcReduction="20000"/>
          </a:bodyPr>
          <a:lstStyle/>
          <a:p>
            <a:pPr marL="0" indent="0">
              <a:buNone/>
            </a:pPr>
            <a:r>
              <a:rPr lang="ar-IQ" dirty="0"/>
              <a:t>وقامت الجمعية اأمريكية للتسويق بإعطاء تعريف ثاني سنة 0691 الذي يعتبر من أحسن التعاريف المقدمة "التسويق هو العملية الخاصة بتخطيط، تنفيذ، وخلق، وتسعـير، وتـرويج، وتوزيع األفكار أو السلع أو الخدمات الالزمة التمام عمليات التبادل والتي تؤدي إلى إشباع حاجات األفراد وتحقيق أهداف المنظمات".</a:t>
            </a:r>
          </a:p>
          <a:p>
            <a:pPr marL="0" indent="0">
              <a:buNone/>
            </a:pPr>
            <a:endParaRPr lang="ar-IQ" dirty="0"/>
          </a:p>
          <a:p>
            <a:pPr marL="0" indent="0">
              <a:buNone/>
            </a:pPr>
            <a:r>
              <a:rPr lang="ar-IQ" dirty="0"/>
              <a:t>هذا التعريف وعلى خالف سابقيه، يتصف بالشمول والوضوح ويعتبر من أفضل التعاريف التي قدمت حتى اآلن في مجال التسويق، أنه تناول عناصر المزيج التسويقي من جهة، وعمليات التبادل من جهة أخرى والتي تؤدي إلى إشباع حاجات اأفراد وتحقيق أهداف المنظمة، وزيادة على هذا فقد أعطى هذا التعريف أهمية بالغة لدور المستهلك في تحديد حاجاته ورغباته.</a:t>
            </a:r>
          </a:p>
          <a:p>
            <a:pPr marL="0" indent="0">
              <a:buNone/>
            </a:pPr>
            <a:endParaRPr lang="ar-IQ" dirty="0"/>
          </a:p>
          <a:p>
            <a:pPr marL="0" indent="0">
              <a:buNone/>
            </a:pPr>
            <a:r>
              <a:rPr lang="ar-IQ" dirty="0"/>
              <a:t>ومن اكثر التعاريف قبوالً بين رجال التسويق أيضا ما أشار الية كوتلر </a:t>
            </a:r>
            <a:r>
              <a:rPr lang="en-US" dirty="0"/>
              <a:t>Kotler </a:t>
            </a:r>
            <a:r>
              <a:rPr lang="ar-IQ" dirty="0"/>
              <a:t>رائد المدرسة الحديثة في التسويق حيث عرف التسويق بأنه "الجهود التي يبذلها االفراد والجماعات في اطار اداري واجتماعي معين للحصول حاجاتهم ورغباتهم من خالل إيجاد وتبادل المنتجات والقيم من االخرين</a:t>
            </a:r>
          </a:p>
        </p:txBody>
      </p:sp>
    </p:spTree>
    <p:extLst>
      <p:ext uri="{BB962C8B-B14F-4D97-AF65-F5344CB8AC3E}">
        <p14:creationId xmlns:p14="http://schemas.microsoft.com/office/powerpoint/2010/main" val="2431547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25000" lnSpcReduction="20000"/>
          </a:bodyPr>
          <a:lstStyle/>
          <a:p>
            <a:endParaRPr lang="ar-IQ" dirty="0"/>
          </a:p>
          <a:p>
            <a:endParaRPr lang="ar-IQ" dirty="0"/>
          </a:p>
          <a:p>
            <a:endParaRPr lang="ar-IQ" dirty="0"/>
          </a:p>
          <a:p>
            <a:endParaRPr lang="ar-IQ" dirty="0"/>
          </a:p>
          <a:p>
            <a:pPr marL="0" indent="0">
              <a:buNone/>
            </a:pPr>
            <a:endParaRPr lang="ar-IQ" dirty="0"/>
          </a:p>
          <a:p>
            <a:endParaRPr lang="ar-IQ" dirty="0"/>
          </a:p>
          <a:p>
            <a:r>
              <a:rPr lang="ar-IQ" dirty="0" smtClean="0"/>
              <a:t>.</a:t>
            </a:r>
            <a:r>
              <a:rPr lang="en-US" sz="6400" dirty="0" smtClean="0"/>
              <a:t>A </a:t>
            </a:r>
            <a:r>
              <a:rPr lang="ar-IQ" sz="7200" b="1" dirty="0" smtClean="0"/>
              <a:t>يتمثل </a:t>
            </a:r>
            <a:r>
              <a:rPr lang="ar-IQ" sz="7200" b="1" dirty="0"/>
              <a:t>بكون وظيفة التسويق تتساوى من حيث اأهمية مع بقية الوظائف اأخرى في المنظمة.</a:t>
            </a:r>
          </a:p>
          <a:p>
            <a:endParaRPr lang="ar-IQ" sz="7200" b="1" dirty="0"/>
          </a:p>
          <a:p>
            <a:r>
              <a:rPr lang="ar-IQ" sz="7200" b="1" dirty="0"/>
              <a:t>.</a:t>
            </a:r>
            <a:r>
              <a:rPr lang="en-US" sz="7200" b="1" dirty="0"/>
              <a:t>B </a:t>
            </a:r>
            <a:r>
              <a:rPr lang="ar-IQ" sz="7200" b="1" dirty="0"/>
              <a:t>نتيجة لنقص الطلب وانحداره فان المنظمة تعطي اهتمام اكثر لوظيفة التسويق قياسا بالوظائف اأخرى.</a:t>
            </a:r>
          </a:p>
          <a:p>
            <a:endParaRPr lang="ar-IQ" sz="7200" b="1" dirty="0"/>
          </a:p>
          <a:p>
            <a:r>
              <a:rPr lang="ar-IQ" sz="7200" b="1" dirty="0"/>
              <a:t>.</a:t>
            </a:r>
            <a:r>
              <a:rPr lang="en-US" sz="7200" b="1" dirty="0"/>
              <a:t>C </a:t>
            </a:r>
            <a:r>
              <a:rPr lang="ar-IQ" sz="7200" b="1" dirty="0"/>
              <a:t>بعض من الحماس التسويقي من قبل إدارة المنظمة يتيح الفرصة الدارة التسويق ان تكون الوظيفة الرئيسية لبقية الوظائف اأخرى ومنطلقة من مبدأ وهو انه )بدون مستهلكون ال وجود للشركة( فتكون الوظيفة التسويقية هي المركز وبقية الوظائف اأخرى مساندة لها.</a:t>
            </a:r>
          </a:p>
          <a:p>
            <a:endParaRPr lang="ar-IQ" sz="7200" b="1" dirty="0"/>
          </a:p>
          <a:p>
            <a:r>
              <a:rPr lang="ar-IQ" sz="7200" b="1" dirty="0"/>
              <a:t>.</a:t>
            </a:r>
            <a:r>
              <a:rPr lang="en-US" sz="7200" b="1" dirty="0"/>
              <a:t>D </a:t>
            </a:r>
            <a:r>
              <a:rPr lang="ar-IQ" sz="7200" b="1" dirty="0"/>
              <a:t>يكون موقع المستهلك الركيزة اأساسية لعمل المنظمة وان يكون موقع التسويق مماثلة لبقية اإلدارات اأخرى، أي انه يتساوى االهتمام فيما بين أنشطة المنظمة للتوجه نحو تحقيق أهدافها المرسومة.</a:t>
            </a:r>
          </a:p>
          <a:p>
            <a:endParaRPr lang="ar-IQ" sz="7200" b="1" dirty="0"/>
          </a:p>
          <a:p>
            <a:r>
              <a:rPr lang="ar-IQ" sz="7200" b="1" dirty="0"/>
              <a:t>.</a:t>
            </a:r>
            <a:r>
              <a:rPr lang="en-US" sz="7200" b="1" dirty="0"/>
              <a:t>E </a:t>
            </a:r>
            <a:r>
              <a:rPr lang="ar-IQ" sz="7200" b="1" dirty="0"/>
              <a:t>التوجه نحو المستهلك هو اأساس في عمل المنظمة وتعمل بقية الوظائف اأخرى نحو تحقيق اشباع حاجاته وان يكون النشاط التسويقي هو المسؤول عن عملية التفاعل واالتصال بالمستهلك وان تكون الوظائف اأعلى داعمة ومساندة للنشاط التسويقي.</a:t>
            </a:r>
          </a:p>
          <a:p>
            <a:endParaRPr lang="ar-IQ" sz="7200" b="1" dirty="0"/>
          </a:p>
        </p:txBody>
      </p:sp>
    </p:spTree>
    <p:extLst>
      <p:ext uri="{BB962C8B-B14F-4D97-AF65-F5344CB8AC3E}">
        <p14:creationId xmlns:p14="http://schemas.microsoft.com/office/powerpoint/2010/main" val="2421877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27584" y="1166843"/>
            <a:ext cx="7416824" cy="5632311"/>
          </a:xfrm>
          <a:prstGeom prst="rect">
            <a:avLst/>
          </a:prstGeom>
        </p:spPr>
        <p:txBody>
          <a:bodyPr wrap="square">
            <a:spAutoFit/>
          </a:bodyPr>
          <a:lstStyle/>
          <a:p>
            <a:r>
              <a:rPr lang="ar-IQ" sz="2400" dirty="0"/>
              <a:t>أهداف نظام المعلومات التسويقي</a:t>
            </a:r>
          </a:p>
          <a:p>
            <a:r>
              <a:rPr lang="ar-IQ" sz="2400" dirty="0"/>
              <a:t>يمكن تحديد بعض منافع التي تحققها المؤسسة من خلال استعمالها نظام معلومات </a:t>
            </a:r>
            <a:r>
              <a:rPr lang="ar-IQ" sz="2400" dirty="0" smtClean="0"/>
              <a:t>تسويق</a:t>
            </a:r>
            <a:endParaRPr lang="ar-IQ" sz="2400" dirty="0"/>
          </a:p>
          <a:p>
            <a:r>
              <a:rPr lang="ar-IQ" sz="2400" dirty="0" smtClean="0"/>
              <a:t>-تحقيق </a:t>
            </a:r>
            <a:r>
              <a:rPr lang="ar-IQ" sz="2400" dirty="0"/>
              <a:t>الإستخدام الكفء للموارد المتاحة للمؤسسة، و ذلك من خلال مساهمة نظام المعلومات التسويقي في زيادة فعالية الاتصال بين مختلف وظائف الإدارية.</a:t>
            </a:r>
          </a:p>
          <a:p>
            <a:r>
              <a:rPr lang="ar-IQ" sz="2400" dirty="0" smtClean="0"/>
              <a:t>-إعتماد </a:t>
            </a:r>
            <a:r>
              <a:rPr lang="ar-IQ" sz="2400" dirty="0"/>
              <a:t>نظام المعلومات التسويقي يسهل التخطيط، التنفيذ و مراقبة النشاط التسويقي في المؤسسة</a:t>
            </a:r>
          </a:p>
          <a:p>
            <a:r>
              <a:rPr lang="ar-IQ" sz="2400" dirty="0" smtClean="0"/>
              <a:t>-يسمح </a:t>
            </a:r>
            <a:r>
              <a:rPr lang="ar-IQ" sz="2400" dirty="0"/>
              <a:t>نظام المعلومات التسويقي بإرشاد القرارات الإدارية بصفة عامة و القرارات التسويقية خاصة.</a:t>
            </a:r>
          </a:p>
          <a:p>
            <a:r>
              <a:rPr lang="ar-IQ" sz="2400" dirty="0" smtClean="0"/>
              <a:t>-تشخيص </a:t>
            </a:r>
            <a:r>
              <a:rPr lang="ar-IQ" sz="2400" dirty="0"/>
              <a:t>مشاكل الأداء التسويقي و العمل على معالجتها.</a:t>
            </a:r>
          </a:p>
          <a:p>
            <a:r>
              <a:rPr lang="ar-IQ" sz="2400" dirty="0" smtClean="0"/>
              <a:t>-جعل </a:t>
            </a:r>
            <a:r>
              <a:rPr lang="ar-IQ" sz="2400" dirty="0"/>
              <a:t>المؤسسة أكثر احاطة بالمعلومات التسويقية حتى تصبح أكثر قدرة و تطوراً في أدائها التسويقي.</a:t>
            </a:r>
          </a:p>
          <a:p>
            <a:r>
              <a:rPr lang="ar-IQ" sz="2400" dirty="0" smtClean="0"/>
              <a:t>-تنظيم </a:t>
            </a:r>
            <a:r>
              <a:rPr lang="ar-IQ" sz="2400" dirty="0"/>
              <a:t>و جمع المعلومات من أماكنها المتفرقة لغرض توحيدها و صياغتها باتجاه جعلها أكثر فهما و قبولاً.</a:t>
            </a:r>
          </a:p>
        </p:txBody>
      </p:sp>
    </p:spTree>
    <p:extLst>
      <p:ext uri="{BB962C8B-B14F-4D97-AF65-F5344CB8AC3E}">
        <p14:creationId xmlns:p14="http://schemas.microsoft.com/office/powerpoint/2010/main" val="85741185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718</Words>
  <Application>Microsoft Office PowerPoint</Application>
  <PresentationFormat>عرض على الشاشة (3:4)‏</PresentationFormat>
  <Paragraphs>47</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نسق Office</vt:lpstr>
      <vt:lpstr>محاضرات مادة مبادئ التسويق للمرحله الثانية </vt:lpstr>
      <vt:lpstr>المحاضرة الاولى</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مادة مبادئ التسويق للمرحله الثانية</dc:title>
  <dc:creator>zero one</dc:creator>
  <cp:lastModifiedBy>zero one</cp:lastModifiedBy>
  <cp:revision>22</cp:revision>
  <dcterms:created xsi:type="dcterms:W3CDTF">2019-04-04T17:40:33Z</dcterms:created>
  <dcterms:modified xsi:type="dcterms:W3CDTF">2019-12-24T13:18:07Z</dcterms:modified>
</cp:coreProperties>
</file>